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70" r:id="rId4"/>
    <p:sldId id="264" r:id="rId5"/>
    <p:sldId id="265" r:id="rId6"/>
    <p:sldId id="267" r:id="rId7"/>
    <p:sldId id="259" r:id="rId8"/>
    <p:sldId id="261" r:id="rId9"/>
    <p:sldId id="269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016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43E34-AFA8-40B3-9984-D6618221460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5B1C1-9FC8-4B4E-A493-80629989C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7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0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6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0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ผ่าน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th-TH" dirty="0"/>
              <a:t>เพื่อแปลงช่วงค่า</a:t>
            </a:r>
          </a:p>
          <a:p>
            <a:r>
              <a:rPr lang="th-TH" dirty="0"/>
              <a:t>หลักการ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5B1C1-9FC8-4B4E-A493-80629989C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2FA9-6744-4C85-B876-D4AEDB5C1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B4659-8A7E-415A-8E72-28D89934C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97A4E-1743-40B4-BAF0-A7CF9F8A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9EB9D-75E6-48D5-B218-06CF5129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922E-CF4B-436E-AE52-E1DD986C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2C3-DB0F-40CB-8A90-0A28CC7E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2E032-EE4E-4CD9-AA2A-065ACC138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1C95-3B7A-4347-94CB-D2019A65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95EA4-AFD7-47A1-AAC8-BA5FF43A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3EAB-05F1-42A6-84B5-76B71473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03F85-BEDC-45FC-AF9C-42C365AD4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CF1B8-2987-4931-9585-EA5928368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A50E4-9C91-46DF-A87E-CE1D7C2B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8AEE7-9988-4C00-BBF0-94449F32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54A78-5C4A-433F-9C41-75C159EE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9C1D-06E8-4F0F-A1AC-511144B8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D06C-FBA6-4913-96D2-468CCD7A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E9F2-9AF7-446A-87CF-E56188B9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EF86-643C-4A4C-B180-C19BF5F5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AB82-770C-49DE-B865-658CC792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7362-1864-4612-9463-F9395517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34601-5735-441B-9D5B-70F8DB0F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39E4E-697D-4996-8203-2A400C1C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C794-85BA-4087-A69A-3E71AA2B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D431-A09D-460A-A9A1-66EDAD32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CED-A4F0-4391-89CC-113A7B0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FFB9-2653-4DCB-9530-AA79C6E1C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45025-FB80-4CF1-999E-61DDBF928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E4E75-130D-4994-94D3-0F0B1E62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AED3-9C1D-4545-9446-6A6BD918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2A1A0-0D52-4860-9622-3B210F9A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7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98B4-ADD6-4D44-ACF6-279B72F64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9EF85-D834-4C6C-AD8B-DE7231463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94F5F-4562-493D-99C5-12467407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A8AE4-7801-4B16-A1CC-39033F5DE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C99B8-FE3D-41C7-B79E-1933402A9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62BDA-A6C9-42DA-A122-55C34760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A5A63-8A65-4A37-9978-68DC42E0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A7369-7C90-4798-86BB-726814B1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2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3E76-4EF6-423D-8126-9D3E779B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157E7-1522-4234-869E-857960DB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9F30D-0FA3-4635-9E64-0F97781A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06369-5F13-4650-84EE-B3D4D9EA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3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A38A1-8BB5-4F55-9556-D30C1F6A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CED11-DA81-49A5-A512-CB40407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3E99-6BD4-488A-A3AF-4E6E7CB0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1726-5FCE-4D65-8759-1A5D2F68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19AA-AE3A-4238-BBD0-D9D8F1DF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197AE-FB54-4B9B-BD4A-CC8B44C76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C7262-CF21-4385-A414-4151E73F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62B32-3FA2-4BDC-B81C-F3B09774B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5B0DB-D163-4DC8-A961-2E0BAB7F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5D74-A375-4116-9DEA-F732F8C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0B663-B121-4CBA-8496-85CFC03A7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ECDD5-AE97-4B0C-83E7-CCD2263C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F79FC-7016-45EF-ACFB-72E9C97F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70949-28B9-4066-A6C6-BAF5314C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3BE1C-1ED7-4999-BA43-8FAA3AD2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40C8F-19E3-4EE6-ADFE-E56E2329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8A8E2-C482-425B-991A-32B0D8CEB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05C9-6762-4B08-AD25-C3C615423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9E6F-597F-4061-9178-312E6E5E4C21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2D279-6E7A-422A-B6BA-8C147F734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D0B59-F544-4CA9-8D82-1C9C00E9E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1DB6-6603-4602-8E2F-917832E8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t-python.readthedocs.io/en/latest/activa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n.cs.utexas.edu/downloads/papers/stanley.ec0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4275C-5A6C-4CC6-9387-2DBC41846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7757" y="3231931"/>
            <a:ext cx="8456306" cy="1834056"/>
          </a:xfrm>
        </p:spPr>
        <p:txBody>
          <a:bodyPr>
            <a:noAutofit/>
          </a:bodyPr>
          <a:lstStyle/>
          <a:p>
            <a:pPr marL="914400" marR="114935" algn="r" fontAlgn="base">
              <a:spcBef>
                <a:spcPts val="1800"/>
              </a:spcBef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CAR PARKING</a:t>
            </a:r>
            <a:b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 WITH AI    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1685" y="5257073"/>
            <a:ext cx="6685613" cy="683284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/>
              <a:t>INTRODUCTION TO BUSINESS ANALYTICS AND DATA SCIENCE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BCE8B-8763-4FE4-AB8F-942E2D1331C7}"/>
              </a:ext>
            </a:extLst>
          </p:cNvPr>
          <p:cNvCxnSpPr/>
          <p:nvPr/>
        </p:nvCxnSpPr>
        <p:spPr>
          <a:xfrm flipH="1">
            <a:off x="5366479" y="5123793"/>
            <a:ext cx="62808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61329-6921-4E62-A211-FB976AEDF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6" t="9379" r="23771" b="64816"/>
          <a:stretch/>
        </p:blipFill>
        <p:spPr>
          <a:xfrm>
            <a:off x="348343" y="943429"/>
            <a:ext cx="10765220" cy="29028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A850DF-D2A3-425A-A420-6914D0822514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Import module and create screen</a:t>
            </a:r>
          </a:p>
        </p:txBody>
      </p:sp>
    </p:spTree>
    <p:extLst>
      <p:ext uri="{BB962C8B-B14F-4D97-AF65-F5344CB8AC3E}">
        <p14:creationId xmlns:p14="http://schemas.microsoft.com/office/powerpoint/2010/main" val="39914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D83C15-6EB0-4E66-9E4A-983C0E074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6" t="34409" r="23589" b="15849"/>
          <a:stretch/>
        </p:blipFill>
        <p:spPr>
          <a:xfrm>
            <a:off x="595085" y="825786"/>
            <a:ext cx="10726057" cy="55024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B59D1D-5230-44CC-BBCD-A4C709789FAF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Define class Car for create “car” object</a:t>
            </a:r>
          </a:p>
        </p:txBody>
      </p:sp>
    </p:spTree>
    <p:extLst>
      <p:ext uri="{BB962C8B-B14F-4D97-AF65-F5344CB8AC3E}">
        <p14:creationId xmlns:p14="http://schemas.microsoft.com/office/powerpoint/2010/main" val="20828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A011-84D5-495C-B2AD-0CD0C020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2" t="9328" b="9516"/>
          <a:stretch/>
        </p:blipFill>
        <p:spPr>
          <a:xfrm>
            <a:off x="478970" y="295275"/>
            <a:ext cx="10710501" cy="62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55B7E-1DFC-4D15-B84B-A1BDB904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6" t="12574" b="12561"/>
          <a:stretch/>
        </p:blipFill>
        <p:spPr>
          <a:xfrm>
            <a:off x="481976" y="323955"/>
            <a:ext cx="10789378" cy="58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1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B6E0C1-126B-497B-9E10-7F6CFB60B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5" t="11834" r="521" b="8683"/>
          <a:stretch/>
        </p:blipFill>
        <p:spPr>
          <a:xfrm>
            <a:off x="449706" y="317005"/>
            <a:ext cx="10704434" cy="61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2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594FD2-C17B-42CD-97CF-D588087C296A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CAR PARKING SIMULATION WITH AI </a:t>
            </a:r>
          </a:p>
        </p:txBody>
      </p:sp>
      <p:pic>
        <p:nvPicPr>
          <p:cNvPr id="5" name="ภาพยนตร์ของฉัน 2">
            <a:hlinkClick r:id="" action="ppaction://media"/>
            <a:extLst>
              <a:ext uri="{FF2B5EF4-FFF2-40B4-BE49-F238E27FC236}">
                <a16:creationId xmlns:a16="http://schemas.microsoft.com/office/drawing/2014/main" id="{53810A1C-3AF7-462E-9855-5BD0C42E4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121" y="825786"/>
            <a:ext cx="11259778" cy="56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594FD2-C17B-42CD-97CF-D588087C296A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CAR PARKING SIMULATION WITH AI </a:t>
            </a:r>
          </a:p>
        </p:txBody>
      </p:sp>
      <p:pic>
        <p:nvPicPr>
          <p:cNvPr id="4" name="Picture 2" descr="Pygame">
            <a:extLst>
              <a:ext uri="{FF2B5EF4-FFF2-40B4-BE49-F238E27FC236}">
                <a16:creationId xmlns:a16="http://schemas.microsoft.com/office/drawing/2014/main" id="{4D6B4A74-F844-4442-914B-5B88DA22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48" y="4203911"/>
            <a:ext cx="3794162" cy="150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ython PNG Pic">
            <a:extLst>
              <a:ext uri="{FF2B5EF4-FFF2-40B4-BE49-F238E27FC236}">
                <a16:creationId xmlns:a16="http://schemas.microsoft.com/office/drawing/2014/main" id="{B471A3E5-97BA-4A2C-AB7F-166FF9B8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7" y="1368795"/>
            <a:ext cx="4268961" cy="1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2478F687-F4B0-46E0-8FBB-32B6A8A3EBFF}"/>
              </a:ext>
            </a:extLst>
          </p:cNvPr>
          <p:cNvSpPr/>
          <p:nvPr/>
        </p:nvSpPr>
        <p:spPr>
          <a:xfrm>
            <a:off x="2057571" y="3216598"/>
            <a:ext cx="773112" cy="773112"/>
          </a:xfrm>
          <a:prstGeom prst="mathPlu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5C9380-240D-4FB8-BB7D-7658940FC3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16"/>
          <a:stretch/>
        </p:blipFill>
        <p:spPr>
          <a:xfrm>
            <a:off x="4952959" y="1766783"/>
            <a:ext cx="6625693" cy="37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594FD2-C17B-42CD-97CF-D588087C296A}"/>
              </a:ext>
            </a:extLst>
          </p:cNvPr>
          <p:cNvSpPr txBox="1">
            <a:spLocks/>
          </p:cNvSpPr>
          <p:nvPr/>
        </p:nvSpPr>
        <p:spPr>
          <a:xfrm>
            <a:off x="616078" y="393122"/>
            <a:ext cx="320399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 dirty="0"/>
              <a:t>10 INPUTS</a:t>
            </a:r>
            <a:endParaRPr lang="en-US" sz="4000" b="1" u="sng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A83576-75F4-44E2-893F-B1F68D2BE172}"/>
              </a:ext>
            </a:extLst>
          </p:cNvPr>
          <p:cNvGrpSpPr/>
          <p:nvPr/>
        </p:nvGrpSpPr>
        <p:grpSpPr>
          <a:xfrm>
            <a:off x="782329" y="2397358"/>
            <a:ext cx="4145271" cy="4159880"/>
            <a:chOff x="857659" y="1454227"/>
            <a:chExt cx="4706552" cy="47231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B6517-381D-4306-977A-D052E1B2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05" y="2685191"/>
              <a:ext cx="931154" cy="2020132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35A533-9739-4B9F-B2A3-73A19E977CD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2" y="1536673"/>
              <a:ext cx="0" cy="456449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A679414-8E9E-42C8-93F0-238DA922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358" y="3832847"/>
              <a:ext cx="4536644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97F00F-F438-4BFB-9133-5B330015D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1739" y="2228904"/>
              <a:ext cx="3207886" cy="32078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42DF9E-76C6-49D7-884D-4668054D4A95}"/>
                </a:ext>
              </a:extLst>
            </p:cNvPr>
            <p:cNvCxnSpPr/>
            <p:nvPr/>
          </p:nvCxnSpPr>
          <p:spPr>
            <a:xfrm>
              <a:off x="1591734" y="2228899"/>
              <a:ext cx="3207896" cy="320789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2A5708-677A-4272-BBCB-4C14D49127BF}"/>
                </a:ext>
              </a:extLst>
            </p:cNvPr>
            <p:cNvSpPr/>
            <p:nvPr/>
          </p:nvSpPr>
          <p:spPr>
            <a:xfrm>
              <a:off x="3113234" y="1454227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4DBD860-AC0C-41E5-9749-378F5B0F0F2F}"/>
                </a:ext>
              </a:extLst>
            </p:cNvPr>
            <p:cNvSpPr/>
            <p:nvPr/>
          </p:nvSpPr>
          <p:spPr>
            <a:xfrm>
              <a:off x="1509294" y="2146453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0B8578C-78C5-48DC-B08D-3DD5CD5782A4}"/>
                </a:ext>
              </a:extLst>
            </p:cNvPr>
            <p:cNvSpPr/>
            <p:nvPr/>
          </p:nvSpPr>
          <p:spPr>
            <a:xfrm>
              <a:off x="4752155" y="2153715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DCDE1A0-8C65-4C58-8EB1-1A422E217D36}"/>
                </a:ext>
              </a:extLst>
            </p:cNvPr>
            <p:cNvSpPr/>
            <p:nvPr/>
          </p:nvSpPr>
          <p:spPr>
            <a:xfrm>
              <a:off x="4717179" y="5345246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C5FCB8E-2942-4898-A040-05E169F3E458}"/>
                </a:ext>
              </a:extLst>
            </p:cNvPr>
            <p:cNvSpPr/>
            <p:nvPr/>
          </p:nvSpPr>
          <p:spPr>
            <a:xfrm>
              <a:off x="857659" y="3750401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BBC03C-B107-4439-8789-6ECBC8CC926E}"/>
                </a:ext>
              </a:extLst>
            </p:cNvPr>
            <p:cNvSpPr/>
            <p:nvPr/>
          </p:nvSpPr>
          <p:spPr>
            <a:xfrm>
              <a:off x="5399319" y="3736473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24B9C6C-63B0-49C5-8DDC-F7CC76C304D4}"/>
                </a:ext>
              </a:extLst>
            </p:cNvPr>
            <p:cNvSpPr/>
            <p:nvPr/>
          </p:nvSpPr>
          <p:spPr>
            <a:xfrm>
              <a:off x="3113234" y="6012474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956DD9E-0F63-4811-A144-95537784E78D}"/>
                </a:ext>
              </a:extLst>
            </p:cNvPr>
            <p:cNvSpPr/>
            <p:nvPr/>
          </p:nvSpPr>
          <p:spPr>
            <a:xfrm>
              <a:off x="1556764" y="5360533"/>
              <a:ext cx="164892" cy="164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E9DA7A-D88F-40C2-8D65-9D8DC5EDC2B5}"/>
              </a:ext>
            </a:extLst>
          </p:cNvPr>
          <p:cNvGrpSpPr/>
          <p:nvPr/>
        </p:nvGrpSpPr>
        <p:grpSpPr>
          <a:xfrm>
            <a:off x="7139672" y="2488030"/>
            <a:ext cx="3603727" cy="3672904"/>
            <a:chOff x="7486048" y="2318607"/>
            <a:chExt cx="3578859" cy="3647559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7858C1CF-E08E-49F3-8DB2-3B613B18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319" y="4754900"/>
              <a:ext cx="558317" cy="1211266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366A3A6-D6D2-4CDD-966E-C5D39A67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486048" y="4496798"/>
              <a:ext cx="558317" cy="1211266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5E44837-C778-4172-8F4A-2B006BBB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0506590" y="4496798"/>
              <a:ext cx="558317" cy="1211266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2841A0-C998-42DF-BBEF-C55ECC7AD458}"/>
                </a:ext>
              </a:extLst>
            </p:cNvPr>
            <p:cNvCxnSpPr>
              <a:stCxn id="144" idx="0"/>
            </p:cNvCxnSpPr>
            <p:nvPr/>
          </p:nvCxnSpPr>
          <p:spPr>
            <a:xfrm flipV="1">
              <a:off x="8068023" y="2540000"/>
              <a:ext cx="1207454" cy="20379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4297A2E-ECD1-4683-BF90-81080D4EE6C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flipH="1" flipV="1">
              <a:off x="9275478" y="2540001"/>
              <a:ext cx="1207454" cy="20379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29F5B4-E704-4278-8FB9-047770A62D0A}"/>
                </a:ext>
              </a:extLst>
            </p:cNvPr>
            <p:cNvCxnSpPr>
              <a:stCxn id="141" idx="0"/>
              <a:endCxn id="31" idx="4"/>
            </p:cNvCxnSpPr>
            <p:nvPr/>
          </p:nvCxnSpPr>
          <p:spPr>
            <a:xfrm flipH="1" flipV="1">
              <a:off x="9275477" y="2622445"/>
              <a:ext cx="1" cy="21324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9F8692-8EC7-497A-82FE-8B6990031C68}"/>
                </a:ext>
              </a:extLst>
            </p:cNvPr>
            <p:cNvSpPr/>
            <p:nvPr/>
          </p:nvSpPr>
          <p:spPr>
            <a:xfrm>
              <a:off x="9193031" y="2457553"/>
              <a:ext cx="164892" cy="1648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580153-1592-4CF3-B8DA-63C5344B3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4804" y="2318607"/>
              <a:ext cx="253006" cy="168278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2851069-BAA9-44D0-A9C7-A0018BBA2A70}"/>
                </a:ext>
              </a:extLst>
            </p:cNvPr>
            <p:cNvSpPr txBox="1"/>
            <p:nvPr/>
          </p:nvSpPr>
          <p:spPr>
            <a:xfrm rot="18041282">
              <a:off x="7684212" y="3240763"/>
              <a:ext cx="1089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Distance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63846BD-CA02-4325-8C26-D3FBCA4184D7}"/>
                </a:ext>
              </a:extLst>
            </p:cNvPr>
            <p:cNvCxnSpPr/>
            <p:nvPr/>
          </p:nvCxnSpPr>
          <p:spPr>
            <a:xfrm flipV="1">
              <a:off x="7832688" y="2400420"/>
              <a:ext cx="1207454" cy="2037938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FEC709A-DF0C-455B-90CD-D54ADE5EE5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96" y="4354219"/>
              <a:ext cx="253006" cy="168278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C9418BC-D6B3-4071-9103-5DE234B2DA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9678" y="3440818"/>
              <a:ext cx="1" cy="113712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BC9F3E35-728D-481C-AB3F-C54F87B0FE33}"/>
                </a:ext>
              </a:extLst>
            </p:cNvPr>
            <p:cNvSpPr/>
            <p:nvPr/>
          </p:nvSpPr>
          <p:spPr>
            <a:xfrm rot="17970852">
              <a:off x="9995687" y="3618588"/>
              <a:ext cx="641999" cy="641999"/>
            </a:xfrm>
            <a:prstGeom prst="arc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453285-093C-44C5-8B52-5D0385BC1756}"/>
                </a:ext>
              </a:extLst>
            </p:cNvPr>
            <p:cNvSpPr txBox="1"/>
            <p:nvPr/>
          </p:nvSpPr>
          <p:spPr>
            <a:xfrm>
              <a:off x="10134946" y="3658969"/>
              <a:ext cx="347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θ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1A68E04-7106-4A3A-8183-A3D82B9DEFDA}"/>
              </a:ext>
            </a:extLst>
          </p:cNvPr>
          <p:cNvSpPr txBox="1">
            <a:spLocks/>
          </p:cNvSpPr>
          <p:nvPr/>
        </p:nvSpPr>
        <p:spPr>
          <a:xfrm>
            <a:off x="672969" y="1414508"/>
            <a:ext cx="4376587" cy="784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8 - Distance sensors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F58C5E0-62D5-4640-A177-32710A2A809C}"/>
              </a:ext>
            </a:extLst>
          </p:cNvPr>
          <p:cNvSpPr txBox="1">
            <a:spLocks/>
          </p:cNvSpPr>
          <p:nvPr/>
        </p:nvSpPr>
        <p:spPr>
          <a:xfrm>
            <a:off x="5929213" y="1459952"/>
            <a:ext cx="6199519" cy="94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1 - Distance between vehicle and target</a:t>
            </a:r>
            <a:endParaRPr lang="th-TH" sz="2500" b="1" dirty="0"/>
          </a:p>
          <a:p>
            <a:r>
              <a:rPr lang="en-US" sz="2500" b="1" dirty="0"/>
              <a:t>1 - Angle between vehicle direction and target</a:t>
            </a:r>
          </a:p>
        </p:txBody>
      </p:sp>
    </p:spTree>
    <p:extLst>
      <p:ext uri="{BB962C8B-B14F-4D97-AF65-F5344CB8AC3E}">
        <p14:creationId xmlns:p14="http://schemas.microsoft.com/office/powerpoint/2010/main" val="16028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3FB3F5-00A7-4766-9504-15CAD5CDC737}"/>
              </a:ext>
            </a:extLst>
          </p:cNvPr>
          <p:cNvGrpSpPr/>
          <p:nvPr/>
        </p:nvGrpSpPr>
        <p:grpSpPr>
          <a:xfrm>
            <a:off x="1656036" y="1634526"/>
            <a:ext cx="3079283" cy="4511204"/>
            <a:chOff x="1656036" y="1439654"/>
            <a:chExt cx="3079283" cy="45112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E953EC-BB45-4527-9F0E-361571BDD974}"/>
                </a:ext>
              </a:extLst>
            </p:cNvPr>
            <p:cNvSpPr/>
            <p:nvPr/>
          </p:nvSpPr>
          <p:spPr>
            <a:xfrm>
              <a:off x="2788160" y="1439654"/>
              <a:ext cx="798288" cy="111127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D2CC550-91E8-42A3-B4A2-4C58E87A0E09}"/>
                </a:ext>
              </a:extLst>
            </p:cNvPr>
            <p:cNvSpPr/>
            <p:nvPr/>
          </p:nvSpPr>
          <p:spPr>
            <a:xfrm>
              <a:off x="2796536" y="4839580"/>
              <a:ext cx="798288" cy="111127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CD6B04-C98F-4723-A690-B91F8CDA839C}"/>
                </a:ext>
              </a:extLst>
            </p:cNvPr>
            <p:cNvSpPr/>
            <p:nvPr/>
          </p:nvSpPr>
          <p:spPr>
            <a:xfrm>
              <a:off x="3937031" y="2743246"/>
              <a:ext cx="798288" cy="20201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87835C-C2CA-4A49-AA83-6DA7CA72355A}"/>
                </a:ext>
              </a:extLst>
            </p:cNvPr>
            <p:cNvSpPr/>
            <p:nvPr/>
          </p:nvSpPr>
          <p:spPr>
            <a:xfrm>
              <a:off x="1656036" y="2728732"/>
              <a:ext cx="798288" cy="20201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B6517-381D-4306-977A-D052E1B2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03" y="2685190"/>
              <a:ext cx="931154" cy="2020132"/>
            </a:xfrm>
            <a:prstGeom prst="rect">
              <a:avLst/>
            </a:prstGeom>
          </p:spPr>
        </p:pic>
        <p:sp>
          <p:nvSpPr>
            <p:cNvPr id="2" name="Arrow: Bent 1">
              <a:extLst>
                <a:ext uri="{FF2B5EF4-FFF2-40B4-BE49-F238E27FC236}">
                  <a16:creationId xmlns:a16="http://schemas.microsoft.com/office/drawing/2014/main" id="{A5C97D22-75FE-4F82-965D-B393F342E693}"/>
                </a:ext>
              </a:extLst>
            </p:cNvPr>
            <p:cNvSpPr/>
            <p:nvPr/>
          </p:nvSpPr>
          <p:spPr>
            <a:xfrm>
              <a:off x="4053148" y="2797178"/>
              <a:ext cx="580571" cy="646331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2478A6E9-A8E3-47CB-A7B8-D19CD70440BC}"/>
                </a:ext>
              </a:extLst>
            </p:cNvPr>
            <p:cNvSpPr/>
            <p:nvPr/>
          </p:nvSpPr>
          <p:spPr>
            <a:xfrm flipH="1">
              <a:off x="1757637" y="2797178"/>
              <a:ext cx="595087" cy="646331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D050AA58-3210-42C5-A4C1-09D56FEC65C3}"/>
                </a:ext>
              </a:extLst>
            </p:cNvPr>
            <p:cNvSpPr/>
            <p:nvPr/>
          </p:nvSpPr>
          <p:spPr>
            <a:xfrm>
              <a:off x="3011467" y="5037805"/>
              <a:ext cx="368429" cy="74380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F5D7D46-C245-4C05-83C8-EF3F24103AB3}"/>
                </a:ext>
              </a:extLst>
            </p:cNvPr>
            <p:cNvSpPr/>
            <p:nvPr/>
          </p:nvSpPr>
          <p:spPr>
            <a:xfrm rot="10800000">
              <a:off x="3011466" y="1608900"/>
              <a:ext cx="368429" cy="74380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Bent 21">
              <a:extLst>
                <a:ext uri="{FF2B5EF4-FFF2-40B4-BE49-F238E27FC236}">
                  <a16:creationId xmlns:a16="http://schemas.microsoft.com/office/drawing/2014/main" id="{AF8D5ABB-69D4-47F8-9FAC-43C1C52B82CD}"/>
                </a:ext>
              </a:extLst>
            </p:cNvPr>
            <p:cNvSpPr/>
            <p:nvPr/>
          </p:nvSpPr>
          <p:spPr>
            <a:xfrm rot="10800000">
              <a:off x="1772157" y="4058991"/>
              <a:ext cx="580571" cy="646331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E1D54AB1-BB35-47B9-83B7-258616330984}"/>
                </a:ext>
              </a:extLst>
            </p:cNvPr>
            <p:cNvSpPr/>
            <p:nvPr/>
          </p:nvSpPr>
          <p:spPr>
            <a:xfrm rot="10800000" flipH="1">
              <a:off x="4038632" y="4058991"/>
              <a:ext cx="595087" cy="646331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BC54D45A-5CBC-4B95-A283-72214519B0C9}"/>
              </a:ext>
            </a:extLst>
          </p:cNvPr>
          <p:cNvSpPr txBox="1">
            <a:spLocks/>
          </p:cNvSpPr>
          <p:nvPr/>
        </p:nvSpPr>
        <p:spPr>
          <a:xfrm>
            <a:off x="616078" y="393122"/>
            <a:ext cx="320399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4</a:t>
            </a:r>
            <a:r>
              <a:rPr lang="en-US" sz="4400" b="1" u="sng" dirty="0"/>
              <a:t> OUTPUTS</a:t>
            </a:r>
            <a:endParaRPr lang="en-US" sz="4000" b="1" u="sng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9346A2B-88C6-482A-AF8D-79EBB5D81A47}"/>
              </a:ext>
            </a:extLst>
          </p:cNvPr>
          <p:cNvSpPr txBox="1">
            <a:spLocks/>
          </p:cNvSpPr>
          <p:nvPr/>
        </p:nvSpPr>
        <p:spPr>
          <a:xfrm>
            <a:off x="6096000" y="1565865"/>
            <a:ext cx="4672527" cy="2599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Forward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Backward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Turn wheel to the left</a:t>
            </a:r>
            <a:endParaRPr lang="th-TH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Turn wheel to the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0019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594FD2-C17B-42CD-97CF-D588087C296A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latin typeface="+mn-lt"/>
              </a:rPr>
              <a:t>CAR PARKING SIMULATION WITH AI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10E36-FF14-420F-9FFF-BF963F54B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6"/>
          <a:stretch/>
        </p:blipFill>
        <p:spPr>
          <a:xfrm>
            <a:off x="3731301" y="1383981"/>
            <a:ext cx="8200869" cy="4597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85A0AC-C239-4438-9596-A8B4A7EBB960}"/>
              </a:ext>
            </a:extLst>
          </p:cNvPr>
          <p:cNvSpPr txBox="1"/>
          <p:nvPr/>
        </p:nvSpPr>
        <p:spPr>
          <a:xfrm>
            <a:off x="429719" y="1383981"/>
            <a:ext cx="30479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Rewards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Moving closer to the stop.</a:t>
            </a:r>
            <a:endParaRPr lang="th-TH" sz="2400" dirty="0"/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Park at the stop</a:t>
            </a:r>
          </a:p>
          <a:p>
            <a:r>
              <a:rPr lang="en-US" sz="2400" u="sng" dirty="0"/>
              <a:t>Penalties</a:t>
            </a:r>
          </a:p>
          <a:p>
            <a:pPr marL="80010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Hit white line (Die)</a:t>
            </a:r>
          </a:p>
        </p:txBody>
      </p:sp>
    </p:spTree>
    <p:extLst>
      <p:ext uri="{BB962C8B-B14F-4D97-AF65-F5344CB8AC3E}">
        <p14:creationId xmlns:p14="http://schemas.microsoft.com/office/powerpoint/2010/main" val="33566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594FD2-C17B-42CD-97CF-D588087C296A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u="sng" dirty="0"/>
              <a:t>Neuro Evolution of Augmenting Topologies </a:t>
            </a:r>
            <a:r>
              <a:rPr lang="en-US" sz="4000" b="1" u="sng" dirty="0"/>
              <a:t>(NEAT)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5659F3E-B2A7-44C4-B9AE-2A70FCB1582A}"/>
              </a:ext>
            </a:extLst>
          </p:cNvPr>
          <p:cNvGrpSpPr/>
          <p:nvPr/>
        </p:nvGrpSpPr>
        <p:grpSpPr>
          <a:xfrm>
            <a:off x="110369" y="919682"/>
            <a:ext cx="3247414" cy="5737327"/>
            <a:chOff x="-113151" y="940002"/>
            <a:chExt cx="3247414" cy="57373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4DA4FC-DC16-4236-AC68-942346A54562}"/>
                </a:ext>
              </a:extLst>
            </p:cNvPr>
            <p:cNvGrpSpPr/>
            <p:nvPr/>
          </p:nvGrpSpPr>
          <p:grpSpPr>
            <a:xfrm>
              <a:off x="197889" y="940002"/>
              <a:ext cx="457200" cy="5255971"/>
              <a:chOff x="8321040" y="737652"/>
              <a:chExt cx="457200" cy="525597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CEE786D-9928-4064-A28E-17C55DFD97A5}"/>
                  </a:ext>
                </a:extLst>
              </p:cNvPr>
              <p:cNvSpPr/>
              <p:nvPr/>
            </p:nvSpPr>
            <p:spPr>
              <a:xfrm>
                <a:off x="8321040" y="18044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8065478-CF2A-4F8E-806C-B1F9249DB425}"/>
                  </a:ext>
                </a:extLst>
              </p:cNvPr>
              <p:cNvSpPr/>
              <p:nvPr/>
            </p:nvSpPr>
            <p:spPr>
              <a:xfrm>
                <a:off x="8321040" y="23378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A7B5CBD-FDED-4771-9528-D111CC6B340F}"/>
                  </a:ext>
                </a:extLst>
              </p:cNvPr>
              <p:cNvSpPr/>
              <p:nvPr/>
            </p:nvSpPr>
            <p:spPr>
              <a:xfrm>
                <a:off x="8321040" y="28712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2CAF00-7D87-4DB6-9423-F227FB21E727}"/>
                  </a:ext>
                </a:extLst>
              </p:cNvPr>
              <p:cNvSpPr/>
              <p:nvPr/>
            </p:nvSpPr>
            <p:spPr>
              <a:xfrm>
                <a:off x="8321040" y="34046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8A6755A-A3A0-4719-8EBE-BF698E1DCC91}"/>
                  </a:ext>
                </a:extLst>
              </p:cNvPr>
              <p:cNvSpPr/>
              <p:nvPr/>
            </p:nvSpPr>
            <p:spPr>
              <a:xfrm>
                <a:off x="8321040" y="3936223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9FF34E2-DA54-40B5-8F0D-6A5A20EB135C}"/>
                  </a:ext>
                </a:extLst>
              </p:cNvPr>
              <p:cNvSpPr/>
              <p:nvPr/>
            </p:nvSpPr>
            <p:spPr>
              <a:xfrm>
                <a:off x="8321040" y="4469623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FD6663-7145-45F8-9800-5D33F0C4BE64}"/>
                  </a:ext>
                </a:extLst>
              </p:cNvPr>
              <p:cNvSpPr/>
              <p:nvPr/>
            </p:nvSpPr>
            <p:spPr>
              <a:xfrm>
                <a:off x="8321040" y="5003023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8DF4367-8B16-4264-98E7-A570A3EC7320}"/>
                  </a:ext>
                </a:extLst>
              </p:cNvPr>
              <p:cNvSpPr/>
              <p:nvPr/>
            </p:nvSpPr>
            <p:spPr>
              <a:xfrm>
                <a:off x="8321040" y="5536423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C66DA1-7406-45E3-88EE-35887FC4777A}"/>
                  </a:ext>
                </a:extLst>
              </p:cNvPr>
              <p:cNvSpPr/>
              <p:nvPr/>
            </p:nvSpPr>
            <p:spPr>
              <a:xfrm>
                <a:off x="8321040" y="7376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5D1764F-3AFF-445B-AA9E-68635A4CCB37}"/>
                  </a:ext>
                </a:extLst>
              </p:cNvPr>
              <p:cNvSpPr/>
              <p:nvPr/>
            </p:nvSpPr>
            <p:spPr>
              <a:xfrm>
                <a:off x="8321040" y="12710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28A3FE6-CB79-4655-B3E8-6381246FF060}"/>
                </a:ext>
              </a:extLst>
            </p:cNvPr>
            <p:cNvSpPr/>
            <p:nvPr/>
          </p:nvSpPr>
          <p:spPr>
            <a:xfrm>
              <a:off x="2366023" y="2540202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76EA7AD-345D-4BCE-84C2-0D41269B17CB}"/>
                </a:ext>
              </a:extLst>
            </p:cNvPr>
            <p:cNvSpPr/>
            <p:nvPr/>
          </p:nvSpPr>
          <p:spPr>
            <a:xfrm>
              <a:off x="2366023" y="3073602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92E3EC-FBA0-4056-9CFB-D2C4B8245C94}"/>
                </a:ext>
              </a:extLst>
            </p:cNvPr>
            <p:cNvSpPr/>
            <p:nvPr/>
          </p:nvSpPr>
          <p:spPr>
            <a:xfrm>
              <a:off x="2366023" y="3607002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EA4C871-55C9-4E73-A205-4DFF0F4422B9}"/>
                </a:ext>
              </a:extLst>
            </p:cNvPr>
            <p:cNvSpPr/>
            <p:nvPr/>
          </p:nvSpPr>
          <p:spPr>
            <a:xfrm>
              <a:off x="2366023" y="413857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F15613-0774-4CD2-9743-32AFE588B455}"/>
                </a:ext>
              </a:extLst>
            </p:cNvPr>
            <p:cNvCxnSpPr>
              <a:stCxn id="35" idx="6"/>
              <a:endCxn id="42" idx="2"/>
            </p:cNvCxnSpPr>
            <p:nvPr/>
          </p:nvCxnSpPr>
          <p:spPr>
            <a:xfrm>
              <a:off x="655089" y="1168602"/>
              <a:ext cx="1710934" cy="16002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D4B2546-33FC-45BA-A917-1E794E56DA1D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>
              <a:off x="655089" y="1168602"/>
              <a:ext cx="1710934" cy="21336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290D37-C90B-44D7-83D7-B34ACCD47FC4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>
              <a:off x="655089" y="1168602"/>
              <a:ext cx="1710934" cy="2667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06074F6-43AD-40D4-A506-13EC06A87964}"/>
                </a:ext>
              </a:extLst>
            </p:cNvPr>
            <p:cNvCxnSpPr>
              <a:cxnSpLocks/>
              <a:stCxn id="35" idx="6"/>
              <a:endCxn id="45" idx="2"/>
            </p:cNvCxnSpPr>
            <p:nvPr/>
          </p:nvCxnSpPr>
          <p:spPr>
            <a:xfrm>
              <a:off x="655089" y="1168602"/>
              <a:ext cx="1710934" cy="319857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F43D05-7F78-4190-8F9A-8440D843244A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8" y="1702916"/>
              <a:ext cx="1710934" cy="16002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2612DE-F623-4B72-A4E9-86C8AE4B851A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8" y="1702916"/>
              <a:ext cx="1710934" cy="21336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9BD21A-F67C-408B-A5CF-9F65A52CE703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8" y="1702916"/>
              <a:ext cx="1710934" cy="2667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A2C97EA-F0F3-43FE-9F34-0AA4F8BB0E0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655088" y="1702916"/>
              <a:ext cx="1710935" cy="106588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8053128-4C9F-4DBE-9B99-25B5F31013A8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8" y="2236316"/>
              <a:ext cx="1710934" cy="16002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358A8E-E684-4C64-8B71-65B5467E7EC5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8" y="2236316"/>
              <a:ext cx="1710934" cy="21336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E8F6E6-0DD8-40C9-B710-CDEFBE19C0C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655088" y="2236316"/>
              <a:ext cx="1710935" cy="106588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CB6041-DD15-44E1-BC5F-27280F0579AB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655088" y="2236316"/>
              <a:ext cx="1710935" cy="53248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D07799-CCA7-48E9-A593-0122F3281F0A}"/>
                </a:ext>
              </a:extLst>
            </p:cNvPr>
            <p:cNvCxnSpPr/>
            <p:nvPr/>
          </p:nvCxnSpPr>
          <p:spPr>
            <a:xfrm>
              <a:off x="655087" y="2755293"/>
              <a:ext cx="1710934" cy="16002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5FF4CC7-B36B-4E50-A192-E71460E1046B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655087" y="2755293"/>
              <a:ext cx="1710936" cy="10803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6CA2DC-480E-4D64-817F-AD0B8FD4B080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655087" y="2755293"/>
              <a:ext cx="1710936" cy="5469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26EFF1-E490-41DB-9257-0F75CFFF170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655087" y="2755293"/>
              <a:ext cx="1710936" cy="135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8BF4E99-50B0-4E19-8386-378F66DC2CD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6" y="2768802"/>
              <a:ext cx="1710937" cy="5357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A8B5406-A405-4CFA-8382-36DC5C5BC6B9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6" y="3304539"/>
              <a:ext cx="1710936" cy="10803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E42EE87-A970-4D64-B1C0-D12C27B2450E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6" y="3304539"/>
              <a:ext cx="1710936" cy="5469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1A38D8-B77D-4B63-BA83-91409ED0D009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6" y="3304539"/>
              <a:ext cx="1710936" cy="135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64EE46-9763-499C-8F09-E46EB599E7F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6" y="2768802"/>
              <a:ext cx="1710937" cy="106588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3C87492-E008-4F10-8056-EE6BA19A00DE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55086" y="3302202"/>
              <a:ext cx="1710937" cy="53248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FBBFD71-6E48-4D53-B924-F283930274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6" y="3834688"/>
              <a:ext cx="1710936" cy="5469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2C08779-E976-4219-B815-71082C7AEAA6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6" y="3834688"/>
              <a:ext cx="1710936" cy="135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FEBD002-C5E1-4CBC-92E0-498D4D1E1702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7" y="2768802"/>
              <a:ext cx="1710936" cy="16025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10360F-4448-491B-9296-6EAAF783C1E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55087" y="3302202"/>
              <a:ext cx="1710936" cy="10691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0E81A23-2B29-4D27-B36E-771AB2756D84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655087" y="3835602"/>
              <a:ext cx="1710936" cy="5357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352381-53E3-4F9A-966A-192770BF998F}"/>
                </a:ext>
              </a:extLst>
            </p:cNvPr>
            <p:cNvCxnSpPr>
              <a:cxnSpLocks/>
            </p:cNvCxnSpPr>
            <p:nvPr/>
          </p:nvCxnSpPr>
          <p:spPr>
            <a:xfrm>
              <a:off x="655087" y="4371339"/>
              <a:ext cx="1710936" cy="135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4CABD09-C5F0-408A-8FCE-8F428E67399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7" y="2768802"/>
              <a:ext cx="1710936" cy="21303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5289696-72D8-40F0-A497-32B612689B49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55087" y="3302202"/>
              <a:ext cx="1710936" cy="15969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95D343A-1208-425F-B6E4-CA0E3DD6980E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655087" y="3835602"/>
              <a:ext cx="1710936" cy="10635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936D82E-A6BE-46C8-9B3E-36A4980A2D9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55087" y="4367173"/>
              <a:ext cx="1710936" cy="53198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3B92F7E-778A-4D3B-B1AA-2746AB189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087" y="3305446"/>
              <a:ext cx="1710936" cy="21303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F1559A6-4F0E-47CA-BFE7-063081E73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087" y="3838846"/>
              <a:ext cx="1710936" cy="15969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42DADDB-DEF9-411B-AC2C-9AB66A56D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087" y="4372246"/>
              <a:ext cx="1710936" cy="10635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99B6951-7A45-4934-9C06-3F4A2028954E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7" y="2768802"/>
              <a:ext cx="1710936" cy="2667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CE6C7ED-45D7-4799-8F7D-B189FDC98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086" y="3833981"/>
              <a:ext cx="1710936" cy="21303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1DE9A38-71CC-48E0-9A70-A6A8AA10B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086" y="4367381"/>
              <a:ext cx="1710936" cy="15969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9A49E83-E516-4394-A809-3D835D1AE666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55086" y="3302202"/>
              <a:ext cx="1710937" cy="26621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2DDA7A7-E74E-4689-8F0D-45630AC7085B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655086" y="2768802"/>
              <a:ext cx="1710937" cy="319553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0CB625-988D-49C4-B95E-D2468A05A62C}"/>
                </a:ext>
              </a:extLst>
            </p:cNvPr>
            <p:cNvSpPr txBox="1"/>
            <p:nvPr/>
          </p:nvSpPr>
          <p:spPr>
            <a:xfrm>
              <a:off x="-113151" y="6215664"/>
              <a:ext cx="107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Input Layer</a:t>
              </a:r>
            </a:p>
            <a:p>
              <a:pPr algn="ctr"/>
              <a:r>
                <a:rPr lang="en-US" sz="1200" b="1" dirty="0"/>
                <a:t>(10)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A65140F-C773-4EB8-BCE8-06FF0B69DC58}"/>
                </a:ext>
              </a:extLst>
            </p:cNvPr>
            <p:cNvSpPr txBox="1"/>
            <p:nvPr/>
          </p:nvSpPr>
          <p:spPr>
            <a:xfrm>
              <a:off x="2054983" y="4610384"/>
              <a:ext cx="107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Output Layer</a:t>
              </a:r>
            </a:p>
            <a:p>
              <a:pPr algn="ctr"/>
              <a:r>
                <a:rPr lang="en-US" sz="1200" b="1" dirty="0"/>
                <a:t>(4)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A03E63B1-16F0-40E8-BF74-44C07D56DB3E}"/>
              </a:ext>
            </a:extLst>
          </p:cNvPr>
          <p:cNvSpPr txBox="1"/>
          <p:nvPr/>
        </p:nvSpPr>
        <p:spPr>
          <a:xfrm>
            <a:off x="6096000" y="6564729"/>
            <a:ext cx="657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List of NEAT’s activation functions : </a:t>
            </a:r>
            <a:r>
              <a:rPr lang="en-US" sz="11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https://neat-python.readthedocs.io/en/latest/activation.html</a:t>
            </a:r>
            <a:endParaRPr lang="en-US" sz="1100" dirty="0"/>
          </a:p>
          <a:p>
            <a:pPr algn="ctr"/>
            <a:endParaRPr lang="en-US" sz="1100" dirty="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B479790-E2A7-49C2-9CC8-A508A301EF5B}"/>
              </a:ext>
            </a:extLst>
          </p:cNvPr>
          <p:cNvGrpSpPr/>
          <p:nvPr/>
        </p:nvGrpSpPr>
        <p:grpSpPr>
          <a:xfrm>
            <a:off x="3590539" y="4323026"/>
            <a:ext cx="8392391" cy="1557024"/>
            <a:chOff x="3601720" y="4638942"/>
            <a:chExt cx="8392391" cy="1557024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35F18D8-7BE4-4A57-9FBB-B328488457FC}"/>
                </a:ext>
              </a:extLst>
            </p:cNvPr>
            <p:cNvSpPr txBox="1"/>
            <p:nvPr/>
          </p:nvSpPr>
          <p:spPr>
            <a:xfrm>
              <a:off x="11269291" y="4944507"/>
              <a:ext cx="697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 10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C213ACA-C1E7-4BA3-A219-31D05FF65891}"/>
                </a:ext>
              </a:extLst>
            </p:cNvPr>
            <p:cNvSpPr txBox="1"/>
            <p:nvPr/>
          </p:nvSpPr>
          <p:spPr>
            <a:xfrm>
              <a:off x="3601720" y="4664936"/>
              <a:ext cx="58339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dbl" dirty="0"/>
                <a:t>Brief Explanation of NEAT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NEAT inspired on </a:t>
              </a:r>
              <a:r>
                <a:rPr lang="en-US" b="1" u="sng" dirty="0"/>
                <a:t>‘Natural Selection’</a:t>
              </a:r>
              <a:r>
                <a:rPr lang="en-US" dirty="0"/>
                <a:t> </a:t>
              </a:r>
              <a:r>
                <a:rPr lang="en-US" sz="1400" dirty="0"/>
                <a:t>(in this case 30 cars)</a:t>
              </a:r>
              <a:endParaRPr lang="en-US" sz="1400" b="1" u="sn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Each car start with random weight and bias </a:t>
              </a:r>
              <a:r>
                <a:rPr lang="en-US" sz="1400" dirty="0"/>
                <a:t>(gen1)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Certain amount of highest fitness(reward) car will mutate and breed to create a new generation</a:t>
              </a:r>
            </a:p>
          </p:txBody>
        </p: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BFB898A2-F7BD-4C7E-9B50-0535396C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8444" y="5482132"/>
              <a:ext cx="283483" cy="525624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47E07B1C-DDF1-46CB-BDE0-C0C574811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4876" y="5482132"/>
              <a:ext cx="283483" cy="525624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23156DCC-E2F0-4C5C-808C-1C92B196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1308" y="5490347"/>
              <a:ext cx="283483" cy="52562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71A16AD9-7AAA-4C73-8BFF-FB57D54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5166" y="5490347"/>
              <a:ext cx="283483" cy="52562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1934777-5942-46CE-9F7E-EA320D23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0678" y="5482132"/>
              <a:ext cx="283483" cy="525624"/>
            </a:xfrm>
            <a:prstGeom prst="rect">
              <a:avLst/>
            </a:prstGeom>
          </p:spPr>
        </p:pic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51ACCC5-B771-4A61-96B2-5ADF46EAD63A}"/>
                </a:ext>
              </a:extLst>
            </p:cNvPr>
            <p:cNvSpPr/>
            <p:nvPr/>
          </p:nvSpPr>
          <p:spPr>
            <a:xfrm>
              <a:off x="3601720" y="4638942"/>
              <a:ext cx="8392391" cy="1557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B531AFD-8560-478A-B533-8F62EDAC9B0B}"/>
              </a:ext>
            </a:extLst>
          </p:cNvPr>
          <p:cNvGrpSpPr/>
          <p:nvPr/>
        </p:nvGrpSpPr>
        <p:grpSpPr>
          <a:xfrm>
            <a:off x="3592935" y="1019495"/>
            <a:ext cx="8406027" cy="2889014"/>
            <a:chOff x="3601720" y="875839"/>
            <a:chExt cx="8406027" cy="288901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45CA12C-3ABC-43DC-A890-B599A4EC889D}"/>
                </a:ext>
              </a:extLst>
            </p:cNvPr>
            <p:cNvSpPr txBox="1"/>
            <p:nvPr/>
          </p:nvSpPr>
          <p:spPr>
            <a:xfrm>
              <a:off x="7031027" y="2794658"/>
              <a:ext cx="3973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 of activation functions (F)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tanh/ sigmoid/ </a:t>
              </a:r>
              <a:r>
                <a:rPr lang="en-US" u="sng" dirty="0"/>
                <a:t>cube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4DF747E-AD3A-4D73-9BA6-A796F7451BF2}"/>
                </a:ext>
              </a:extLst>
            </p:cNvPr>
            <p:cNvGrpSpPr/>
            <p:nvPr/>
          </p:nvGrpSpPr>
          <p:grpSpPr>
            <a:xfrm>
              <a:off x="3908548" y="1029389"/>
              <a:ext cx="2249600" cy="2452114"/>
              <a:chOff x="5319730" y="1225912"/>
              <a:chExt cx="2249600" cy="2452114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DD680481-DFCB-42C4-B7A4-E39CF195100F}"/>
                  </a:ext>
                </a:extLst>
              </p:cNvPr>
              <p:cNvGrpSpPr/>
              <p:nvPr/>
            </p:nvGrpSpPr>
            <p:grpSpPr>
              <a:xfrm>
                <a:off x="5319730" y="1225912"/>
                <a:ext cx="2249600" cy="2342076"/>
                <a:chOff x="5319730" y="1225912"/>
                <a:chExt cx="2249600" cy="2342076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77175B1C-35AC-475B-AAEA-51F9F4F76CBC}"/>
                    </a:ext>
                  </a:extLst>
                </p:cNvPr>
                <p:cNvSpPr/>
                <p:nvPr/>
              </p:nvSpPr>
              <p:spPr>
                <a:xfrm>
                  <a:off x="5319730" y="1225912"/>
                  <a:ext cx="756080" cy="70631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I</a:t>
                  </a:r>
                  <a:r>
                    <a:rPr lang="en-US" b="1" baseline="-25000" dirty="0"/>
                    <a:t>1</a:t>
                  </a: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B7D77CD1-2EEC-4FA2-96CA-F6FE35C68466}"/>
                    </a:ext>
                  </a:extLst>
                </p:cNvPr>
                <p:cNvSpPr/>
                <p:nvPr/>
              </p:nvSpPr>
              <p:spPr>
                <a:xfrm>
                  <a:off x="5319730" y="2042265"/>
                  <a:ext cx="756080" cy="70631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I</a:t>
                  </a:r>
                  <a:r>
                    <a:rPr lang="en-US" b="1" baseline="-25000" dirty="0"/>
                    <a:t>2</a:t>
                  </a:r>
                  <a:endParaRPr lang="en-US" b="1" dirty="0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F26C24D5-4592-44D3-8006-C95A9C7B2D43}"/>
                    </a:ext>
                  </a:extLst>
                </p:cNvPr>
                <p:cNvSpPr/>
                <p:nvPr/>
              </p:nvSpPr>
              <p:spPr>
                <a:xfrm>
                  <a:off x="5319730" y="2861674"/>
                  <a:ext cx="756080" cy="70631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I</a:t>
                  </a:r>
                  <a:r>
                    <a:rPr lang="en-US" b="1" baseline="-25000" dirty="0"/>
                    <a:t>3</a:t>
                  </a:r>
                  <a:endParaRPr lang="en-US" b="1" dirty="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F9B97E8-9C58-409A-A35B-484782CE1DB4}"/>
                    </a:ext>
                  </a:extLst>
                </p:cNvPr>
                <p:cNvSpPr/>
                <p:nvPr/>
              </p:nvSpPr>
              <p:spPr>
                <a:xfrm>
                  <a:off x="6813250" y="2042265"/>
                  <a:ext cx="756080" cy="706314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WS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E60BFAB-E91A-42AB-8B78-85AAA0F73CA6}"/>
                    </a:ext>
                  </a:extLst>
                </p:cNvPr>
                <p:cNvCxnSpPr>
                  <a:cxnSpLocks/>
                  <a:stCxn id="133" idx="6"/>
                  <a:endCxn id="137" idx="2"/>
                </p:cNvCxnSpPr>
                <p:nvPr/>
              </p:nvCxnSpPr>
              <p:spPr>
                <a:xfrm>
                  <a:off x="6075810" y="1579069"/>
                  <a:ext cx="737440" cy="8163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BD3604A-B278-4279-AF28-B560202BF587}"/>
                    </a:ext>
                  </a:extLst>
                </p:cNvPr>
                <p:cNvCxnSpPr>
                  <a:stCxn id="135" idx="6"/>
                  <a:endCxn id="137" idx="2"/>
                </p:cNvCxnSpPr>
                <p:nvPr/>
              </p:nvCxnSpPr>
              <p:spPr>
                <a:xfrm>
                  <a:off x="6075810" y="2395422"/>
                  <a:ext cx="7374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699A06D2-2C65-4E37-800C-A4F878CD9222}"/>
                    </a:ext>
                  </a:extLst>
                </p:cNvPr>
                <p:cNvCxnSpPr>
                  <a:stCxn id="136" idx="6"/>
                  <a:endCxn id="137" idx="2"/>
                </p:cNvCxnSpPr>
                <p:nvPr/>
              </p:nvCxnSpPr>
              <p:spPr>
                <a:xfrm flipV="1">
                  <a:off x="6075810" y="2395422"/>
                  <a:ext cx="737440" cy="819409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DAD4183-25CC-4ADE-AD34-FF2C90254761}"/>
                    </a:ext>
                  </a:extLst>
                </p:cNvPr>
                <p:cNvSpPr txBox="1"/>
                <p:nvPr/>
              </p:nvSpPr>
              <p:spPr>
                <a:xfrm>
                  <a:off x="6221010" y="1643667"/>
                  <a:ext cx="558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w</a:t>
                  </a:r>
                  <a:r>
                    <a:rPr lang="en-US" b="1" baseline="-25000" dirty="0"/>
                    <a:t>1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87B2CA7-EF7B-4028-9677-85242CA9C0AD}"/>
                    </a:ext>
                  </a:extLst>
                </p:cNvPr>
                <p:cNvSpPr txBox="1"/>
                <p:nvPr/>
              </p:nvSpPr>
              <p:spPr>
                <a:xfrm>
                  <a:off x="6103082" y="2061450"/>
                  <a:ext cx="558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w</a:t>
                  </a:r>
                  <a:r>
                    <a:rPr lang="en-US" b="1" baseline="-25000" dirty="0"/>
                    <a:t>2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29F9398-EE1F-450B-B6BB-D9FF5907B358}"/>
                    </a:ext>
                  </a:extLst>
                </p:cNvPr>
                <p:cNvSpPr txBox="1"/>
                <p:nvPr/>
              </p:nvSpPr>
              <p:spPr>
                <a:xfrm>
                  <a:off x="6324922" y="2660834"/>
                  <a:ext cx="558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w</a:t>
                  </a:r>
                  <a:r>
                    <a:rPr lang="en-US" b="1" baseline="-25000" dirty="0"/>
                    <a:t>3</a:t>
                  </a:r>
                </a:p>
              </p:txBody>
            </p:sp>
          </p:grp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F1E0A0A-A229-4EAF-B672-80215D8396B6}"/>
                  </a:ext>
                </a:extLst>
              </p:cNvPr>
              <p:cNvSpPr/>
              <p:nvPr/>
            </p:nvSpPr>
            <p:spPr>
              <a:xfrm>
                <a:off x="6813250" y="2971712"/>
                <a:ext cx="756080" cy="70631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Bias</a:t>
                </a:r>
              </a:p>
            </p:txBody>
          </p:sp>
          <p:sp>
            <p:nvSpPr>
              <p:cNvPr id="151" name="Arrow: Up 150">
                <a:extLst>
                  <a:ext uri="{FF2B5EF4-FFF2-40B4-BE49-F238E27FC236}">
                    <a16:creationId xmlns:a16="http://schemas.microsoft.com/office/drawing/2014/main" id="{A9109F58-1EAB-426D-8E5A-0A878BDA2DC0}"/>
                  </a:ext>
                </a:extLst>
              </p:cNvPr>
              <p:cNvSpPr/>
              <p:nvPr/>
            </p:nvSpPr>
            <p:spPr>
              <a:xfrm>
                <a:off x="7117227" y="2740407"/>
                <a:ext cx="149677" cy="23130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EF796B2-857D-4065-9405-1B2B9F4013CF}"/>
                </a:ext>
              </a:extLst>
            </p:cNvPr>
            <p:cNvSpPr txBox="1"/>
            <p:nvPr/>
          </p:nvSpPr>
          <p:spPr>
            <a:xfrm>
              <a:off x="5294276" y="1291745"/>
              <a:ext cx="4267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Weighted Sum = (I</a:t>
              </a:r>
              <a:r>
                <a:rPr lang="en-US" baseline="-25000" dirty="0"/>
                <a:t>1</a:t>
              </a:r>
              <a:r>
                <a:rPr lang="en-US" dirty="0"/>
                <a:t>w</a:t>
              </a:r>
              <a:r>
                <a:rPr lang="en-US" baseline="-25000" dirty="0"/>
                <a:t>1</a:t>
              </a:r>
              <a:r>
                <a:rPr lang="en-US" dirty="0"/>
                <a:t>+ I</a:t>
              </a:r>
              <a:r>
                <a:rPr lang="en-US" baseline="-25000" dirty="0"/>
                <a:t>2</a:t>
              </a:r>
              <a:r>
                <a:rPr lang="en-US" dirty="0"/>
                <a:t>w</a:t>
              </a:r>
              <a:r>
                <a:rPr lang="en-US" baseline="-25000" dirty="0"/>
                <a:t>2</a:t>
              </a:r>
              <a:r>
                <a:rPr lang="en-US" dirty="0"/>
                <a:t> + I</a:t>
              </a:r>
              <a:r>
                <a:rPr lang="en-US" baseline="-25000" dirty="0"/>
                <a:t>3</a:t>
              </a:r>
              <a:r>
                <a:rPr lang="en-US" dirty="0"/>
                <a:t>w</a:t>
              </a:r>
              <a:r>
                <a:rPr lang="en-US" baseline="-25000" dirty="0"/>
                <a:t>3</a:t>
              </a:r>
              <a:r>
                <a:rPr lang="en-US" dirty="0"/>
                <a:t>) + Bias</a:t>
              </a:r>
              <a:endParaRPr lang="en-US" baseline="-250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21BA8C6-8E6B-47BB-9B80-C5D7350F8231}"/>
                </a:ext>
              </a:extLst>
            </p:cNvPr>
            <p:cNvSpPr/>
            <p:nvPr/>
          </p:nvSpPr>
          <p:spPr>
            <a:xfrm>
              <a:off x="7427877" y="1845742"/>
              <a:ext cx="756080" cy="706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OP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6DBA256B-81A4-4E5A-85E6-97A43E9FE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714"/>
            <a:stretch/>
          </p:blipFill>
          <p:spPr>
            <a:xfrm>
              <a:off x="10541500" y="2330767"/>
              <a:ext cx="1466247" cy="1363620"/>
            </a:xfrm>
            <a:prstGeom prst="rect">
              <a:avLst/>
            </a:prstGeom>
          </p:spPr>
        </p:pic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B7C9DA-8804-4F1F-8065-DDACFF2A7BCB}"/>
                </a:ext>
              </a:extLst>
            </p:cNvPr>
            <p:cNvCxnSpPr>
              <a:stCxn id="137" idx="6"/>
              <a:endCxn id="159" idx="2"/>
            </p:cNvCxnSpPr>
            <p:nvPr/>
          </p:nvCxnSpPr>
          <p:spPr>
            <a:xfrm>
              <a:off x="6158148" y="2198899"/>
              <a:ext cx="126972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D57C71D-B6D6-49DB-B2A0-8A421E6EAEC6}"/>
                </a:ext>
              </a:extLst>
            </p:cNvPr>
            <p:cNvSpPr/>
            <p:nvPr/>
          </p:nvSpPr>
          <p:spPr>
            <a:xfrm>
              <a:off x="6347596" y="2442294"/>
              <a:ext cx="756080" cy="7063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F</a:t>
              </a:r>
            </a:p>
          </p:txBody>
        </p:sp>
        <p:sp>
          <p:nvSpPr>
            <p:cNvPr id="165" name="Arrow: Up 164">
              <a:extLst>
                <a:ext uri="{FF2B5EF4-FFF2-40B4-BE49-F238E27FC236}">
                  <a16:creationId xmlns:a16="http://schemas.microsoft.com/office/drawing/2014/main" id="{6E65E6F6-ADDF-43F8-A47E-B6323E935537}"/>
                </a:ext>
              </a:extLst>
            </p:cNvPr>
            <p:cNvSpPr/>
            <p:nvPr/>
          </p:nvSpPr>
          <p:spPr>
            <a:xfrm>
              <a:off x="6651573" y="2210989"/>
              <a:ext cx="149677" cy="2313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EAFB26E-88FB-4EE5-AADE-38404F4377FE}"/>
                </a:ext>
              </a:extLst>
            </p:cNvPr>
            <p:cNvSpPr txBox="1"/>
            <p:nvPr/>
          </p:nvSpPr>
          <p:spPr>
            <a:xfrm>
              <a:off x="7349003" y="2022733"/>
              <a:ext cx="4267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Output= F(Weighted Sum)</a:t>
              </a:r>
              <a:endParaRPr lang="en-US" baseline="-25000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4E20DF-2D7D-4FE0-8E67-FDAC4E8ACD45}"/>
                </a:ext>
              </a:extLst>
            </p:cNvPr>
            <p:cNvSpPr/>
            <p:nvPr/>
          </p:nvSpPr>
          <p:spPr>
            <a:xfrm>
              <a:off x="3601720" y="875839"/>
              <a:ext cx="8392391" cy="28890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70781FA-E147-4525-84AA-316DBA054F3E}"/>
              </a:ext>
            </a:extLst>
          </p:cNvPr>
          <p:cNvSpPr/>
          <p:nvPr/>
        </p:nvSpPr>
        <p:spPr>
          <a:xfrm>
            <a:off x="182880" y="844907"/>
            <a:ext cx="3169130" cy="5812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6517-381D-4306-977A-D052E1B21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77" y="4444515"/>
            <a:ext cx="314519" cy="68234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1DE1021-3B4C-41C3-AACB-907613FAD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59" y="4444515"/>
            <a:ext cx="314519" cy="68234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269732C-45B2-43A2-846A-5BA3CBF18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74" y="4444515"/>
            <a:ext cx="314519" cy="68234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E910DD2-0560-48DE-A12B-4D66A7BBE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656" y="4444515"/>
            <a:ext cx="314519" cy="68234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1099966-C174-431F-ACE5-9370BCE9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671" y="4444515"/>
            <a:ext cx="314519" cy="6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4969A-BBCB-486B-81AD-A09251A3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443"/>
            <a:ext cx="10515600" cy="5120520"/>
          </a:xfrm>
        </p:spPr>
        <p:txBody>
          <a:bodyPr/>
          <a:lstStyle/>
          <a:p>
            <a:r>
              <a:rPr lang="en-US" dirty="0"/>
              <a:t>NEAT Paper : </a:t>
            </a:r>
            <a:r>
              <a:rPr lang="en-US" dirty="0">
                <a:hlinkClick r:id="rId2"/>
              </a:rPr>
              <a:t>http://nn.cs.utexas.edu/downloads/papers/stanley.ec02.pdf</a:t>
            </a: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469AF7-8845-487C-8B7F-A10ADD88739F}"/>
              </a:ext>
            </a:extLst>
          </p:cNvPr>
          <p:cNvSpPr txBox="1">
            <a:spLocks/>
          </p:cNvSpPr>
          <p:nvPr/>
        </p:nvSpPr>
        <p:spPr>
          <a:xfrm>
            <a:off x="838200" y="17945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80134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4275C-5A6C-4CC6-9387-2DBC41846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7757" y="3231931"/>
            <a:ext cx="8456306" cy="1834056"/>
          </a:xfrm>
        </p:spPr>
        <p:txBody>
          <a:bodyPr>
            <a:noAutofit/>
          </a:bodyPr>
          <a:lstStyle/>
          <a:p>
            <a:pPr marL="914400" marR="114935" algn="r" fontAlgn="base">
              <a:spcBef>
                <a:spcPts val="1800"/>
              </a:spcBef>
            </a:pPr>
            <a:r>
              <a:rPr lang="en-US" sz="15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Q &amp;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1765" y="5257073"/>
            <a:ext cx="6805534" cy="683284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/>
              <a:t>INTRODUCTION TO BUSINESS ANALYTICS AND DATA SCIENCE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BCE8B-8763-4FE4-AB8F-942E2D1331C7}"/>
              </a:ext>
            </a:extLst>
          </p:cNvPr>
          <p:cNvCxnSpPr/>
          <p:nvPr/>
        </p:nvCxnSpPr>
        <p:spPr>
          <a:xfrm flipH="1">
            <a:off x="5366479" y="5123793"/>
            <a:ext cx="62808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1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307</Words>
  <Application>Microsoft Office PowerPoint</Application>
  <PresentationFormat>Widescreen</PresentationFormat>
  <Paragraphs>70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Comic Sans MS</vt:lpstr>
      <vt:lpstr>Times New Roman</vt:lpstr>
      <vt:lpstr>Office Theme</vt:lpstr>
      <vt:lpstr>CAR PARKING SIMULATION WITH AI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SIMULATION WITH AI    </dc:title>
  <dc:creator>กิติธัช ปานสังข์</dc:creator>
  <cp:lastModifiedBy>กิติธัช ปานสังข์</cp:lastModifiedBy>
  <cp:revision>7</cp:revision>
  <dcterms:created xsi:type="dcterms:W3CDTF">2020-11-25T01:06:05Z</dcterms:created>
  <dcterms:modified xsi:type="dcterms:W3CDTF">2020-11-25T02:06:20Z</dcterms:modified>
</cp:coreProperties>
</file>